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0" d="100"/>
          <a:sy n="60" d="100"/>
        </p:scale>
        <p:origin x="108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&lt;</a:t>
            </a:r>
            <a:r>
              <a:rPr lang="en-US" dirty="0" smtClean="0">
                <a:solidFill>
                  <a:schemeClr val="bg2"/>
                </a:solidFill>
                <a:latin typeface="Abadi"/>
                <a:ea typeface="SF Pro" pitchFamily="2" charset="0"/>
                <a:cs typeface="SF Pro" pitchFamily="2" charset="0"/>
              </a:rPr>
              <a:t>Joaky Bandzo</a:t>
            </a:r>
            <a:r>
              <a:rPr lang="en-US" dirty="0" smtClean="0">
                <a:solidFill>
                  <a:schemeClr val="bg2"/>
                </a:solidFill>
                <a:latin typeface="Abadi"/>
                <a:ea typeface="SF Pro" pitchFamily="2" charset="0"/>
                <a:cs typeface="SF Pro" pitchFamily="2" charset="0"/>
              </a:rPr>
              <a:t>&gt;</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&lt;</a:t>
            </a:r>
            <a:r>
              <a:rPr lang="en-US" dirty="0" smtClean="0">
                <a:solidFill>
                  <a:schemeClr val="bg2"/>
                </a:solidFill>
                <a:latin typeface="Abadi" panose="020B0604020104020204" pitchFamily="34" charset="0"/>
                <a:ea typeface="SF Pro" pitchFamily="2" charset="0"/>
                <a:cs typeface="SF Pro" pitchFamily="2" charset="0"/>
              </a:rPr>
              <a:t>21 April 2023</a:t>
            </a:r>
            <a:r>
              <a:rPr lang="en-US" dirty="0" smtClean="0">
                <a:solidFill>
                  <a:schemeClr val="bg2"/>
                </a:solidFill>
                <a:latin typeface="Abadi" panose="020B0604020104020204" pitchFamily="34" charset="0"/>
                <a:ea typeface="SF Pro" pitchFamily="2" charset="0"/>
                <a:cs typeface="SF Pro" pitchFamily="2" charset="0"/>
              </a:rPr>
              <a:t>&gt;</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a:t>
            </a:r>
            <a:r>
              <a:rPr lang="en-US" sz="2200" dirty="0" smtClean="0">
                <a:solidFill>
                  <a:schemeClr val="accent3">
                    <a:lumMod val="25000"/>
                  </a:schemeClr>
                </a:solidFill>
                <a:latin typeface="Abadi"/>
              </a:rPr>
              <a:t>charts:</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286540"/>
            <a:ext cx="10515600" cy="2658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2873" y="3341154"/>
            <a:ext cx="6621900" cy="3410250"/>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212652" y="2075873"/>
            <a:ext cx="3381154"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16" y="4232224"/>
            <a:ext cx="6497334" cy="262577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3555" y="1572115"/>
            <a:ext cx="8139087" cy="2617866"/>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1673525"/>
            <a:ext cx="9220267" cy="435204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dirty="0">
                <a:solidFill>
                  <a:schemeClr val="tx1"/>
                </a:solidFill>
                <a:latin typeface="Arial" panose="020B0604020202020204" pitchFamily="34" charset="0"/>
                <a:cs typeface="Arial" panose="020B0604020202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r>
              <a:rPr lang="en-US" sz="2000" dirty="0" smtClean="0">
                <a:solidFill>
                  <a:schemeClr val="tx1"/>
                </a:solidFill>
                <a:latin typeface="Arial" panose="020B0604020202020204" pitchFamily="34" charset="0"/>
                <a:cs typeface="Arial" panose="020B0604020202020204" pitchFamily="34" charset="0"/>
              </a:rPr>
              <a:t>. </a:t>
            </a:r>
          </a:p>
          <a:p>
            <a:pPr marL="0" indent="0">
              <a:lnSpc>
                <a:spcPct val="100000"/>
              </a:lnSpc>
              <a:spcBef>
                <a:spcPts val="1400"/>
              </a:spcBef>
              <a:buNone/>
            </a:pPr>
            <a:r>
              <a:rPr lang="en-US" sz="2000" dirty="0" smtClean="0">
                <a:solidFill>
                  <a:schemeClr val="tx1"/>
                </a:solidFill>
                <a:latin typeface="Arial" panose="020B0604020202020204" pitchFamily="34" charset="0"/>
                <a:cs typeface="Arial" panose="020B0604020202020204" pitchFamily="34" charset="0"/>
              </a:rPr>
              <a:t> To ensure accuracy in the findings, proper methodologies were followed. Data was collected </a:t>
            </a:r>
            <a:r>
              <a:rPr lang="en-US" sz="2000" dirty="0">
                <a:solidFill>
                  <a:schemeClr val="tx1"/>
                </a:solidFill>
                <a:latin typeface="Arial" panose="020B0604020202020204" pitchFamily="34" charset="0"/>
                <a:cs typeface="Arial" panose="020B0604020202020204" pitchFamily="34" charset="0"/>
              </a:rPr>
              <a:t>and </a:t>
            </a:r>
            <a:r>
              <a:rPr lang="en-US" sz="2000" dirty="0" smtClean="0">
                <a:solidFill>
                  <a:schemeClr val="tx1"/>
                </a:solidFill>
                <a:latin typeface="Arial" panose="020B0604020202020204" pitchFamily="34" charset="0"/>
                <a:cs typeface="Arial" panose="020B0604020202020204" pitchFamily="34" charset="0"/>
              </a:rPr>
              <a:t>ensured that it is </a:t>
            </a:r>
            <a:r>
              <a:rPr lang="en-US" sz="2000" dirty="0">
                <a:solidFill>
                  <a:schemeClr val="tx1"/>
                </a:solidFill>
                <a:latin typeface="Arial" panose="020B0604020202020204" pitchFamily="34" charset="0"/>
                <a:cs typeface="Arial" panose="020B0604020202020204" pitchFamily="34" charset="0"/>
              </a:rPr>
              <a:t>in the correct format from an </a:t>
            </a:r>
            <a:r>
              <a:rPr lang="en-US" sz="2000" dirty="0" smtClean="0">
                <a:solidFill>
                  <a:schemeClr val="tx1"/>
                </a:solidFill>
                <a:latin typeface="Arial" panose="020B0604020202020204" pitchFamily="34" charset="0"/>
                <a:cs typeface="Arial" panose="020B0604020202020204" pitchFamily="34" charset="0"/>
              </a:rPr>
              <a:t>API. Data was further cleaned (wrangled) and modelled using data analytical techniques and  tools.</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6" y="2521403"/>
            <a:ext cx="10014103" cy="33100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tx1"/>
                </a:solidFill>
                <a:latin typeface="Arial" panose="020B0604020202020204" pitchFamily="34" charset="0"/>
                <a:cs typeface="Arial" panose="020B0604020202020204" pitchFamily="34" charset="0"/>
              </a:rPr>
              <a:t>the private sector is eager to put people in space to pursue their own personal interests, not the </a:t>
            </a:r>
            <a:r>
              <a:rPr lang="en-US" sz="2400" dirty="0" smtClean="0">
                <a:solidFill>
                  <a:schemeClr val="tx1"/>
                </a:solidFill>
                <a:latin typeface="Arial" panose="020B0604020202020204" pitchFamily="34" charset="0"/>
                <a:cs typeface="Arial" panose="020B0604020202020204" pitchFamily="34" charset="0"/>
              </a:rPr>
              <a:t>state’s and </a:t>
            </a:r>
            <a:r>
              <a:rPr lang="en-US" sz="2400" dirty="0">
                <a:solidFill>
                  <a:schemeClr val="tx1"/>
                </a:solidFill>
                <a:latin typeface="Arial" panose="020B0604020202020204" pitchFamily="34" charset="0"/>
                <a:cs typeface="Arial" panose="020B0604020202020204" pitchFamily="34" charset="0"/>
              </a:rPr>
              <a:t>then supply the demand they create. This is the vision driving SpaceX, which in its first twenty years has entirely upended the rocket launch industry, securing 60% of the global commercial launch market and building ever-larger spacecraft designed to ferry passengers not just to the International Space Station (ISS), but also to its own </a:t>
            </a:r>
            <a:r>
              <a:rPr lang="en-US" sz="2400" dirty="0" smtClean="0">
                <a:solidFill>
                  <a:schemeClr val="tx1"/>
                </a:solidFill>
                <a:latin typeface="Arial" panose="020B0604020202020204" pitchFamily="34" charset="0"/>
                <a:cs typeface="Arial" panose="020B0604020202020204" pitchFamily="34" charset="0"/>
              </a:rPr>
              <a:t>promised settlement on Mars.</a:t>
            </a:r>
            <a:r>
              <a:rPr lang="en-US" sz="2400" dirty="0">
                <a:solidFill>
                  <a:schemeClr val="tx1"/>
                </a:solidFill>
                <a:latin typeface="Arial" panose="020B0604020202020204" pitchFamily="34" charset="0"/>
                <a:cs typeface="Arial" panose="020B0604020202020204" pitchFamily="34" charset="0"/>
              </a:rPr>
              <a:t> </a:t>
            </a:r>
            <a:endParaRPr lang="en-US" sz="2400" dirty="0" smtClean="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a:t>
            </a:r>
            <a:r>
              <a:rPr lang="en-US" sz="2200" dirty="0" smtClean="0">
                <a:solidFill>
                  <a:schemeClr val="accent3">
                    <a:lumMod val="25000"/>
                  </a:schemeClr>
                </a:solidFill>
                <a:latin typeface="Abadi" panose="020B0604020104020204" pitchFamily="34" charset="0"/>
              </a:rPr>
              <a:t>project</a:t>
            </a:r>
          </a:p>
          <a:p>
            <a:pPr>
              <a:lnSpc>
                <a:spcPct val="100000"/>
              </a:lnSpc>
              <a:spcBef>
                <a:spcPts val="1400"/>
              </a:spcBef>
            </a:pPr>
            <a:r>
              <a:rPr lang="en-ZA" sz="2400" u="sng" dirty="0">
                <a:hlinkClick r:id="rId4"/>
              </a:rPr>
              <a:t>https://en.wikipedia.org/wiki/List_of_Falcon_9_and_Falcon_Heavy_launches</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Data was collected by using API to request data from SpaceX web.</a:t>
            </a:r>
          </a:p>
          <a:p>
            <a:pPr lvl="1">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data wrangling</a:t>
            </a:r>
          </a:p>
          <a:p>
            <a:pPr lvl="1">
              <a:lnSpc>
                <a:spcPct val="120000"/>
              </a:lnSpc>
              <a:spcBef>
                <a:spcPts val="1400"/>
              </a:spcBef>
            </a:pPr>
            <a:r>
              <a:rPr lang="en-US" sz="7600" dirty="0" smtClean="0">
                <a:solidFill>
                  <a:schemeClr val="bg2">
                    <a:lumMod val="50000"/>
                  </a:schemeClr>
                </a:solidFill>
                <a:latin typeface="Abadi"/>
              </a:rPr>
              <a:t>Data was cleaned and processed by application of SQA queries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942372" y="1875054"/>
            <a:ext cx="10515600" cy="4351338"/>
          </a:xfrm>
          <a:prstGeom prst="rect">
            <a:avLst/>
          </a:prstGeom>
        </p:spPr>
        <p:txBody>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Web scraping </a:t>
            </a:r>
            <a:r>
              <a:rPr lang="en-US" sz="2200" dirty="0" smtClean="0">
                <a:solidFill>
                  <a:schemeClr val="accent3">
                    <a:lumMod val="25000"/>
                  </a:schemeClr>
                </a:solidFill>
                <a:latin typeface="Abadi" panose="020B0604020104020204" pitchFamily="34" charset="0"/>
              </a:rPr>
              <a:t>method was used to collect Falcon 9 historical launch records from a 	Wikipedia page titled List of Falcon 9 and Falcon 9 Heavy Launches. </a:t>
            </a:r>
            <a:r>
              <a:rPr lang="en-US" sz="2200" dirty="0" smtClean="0">
                <a:solidFill>
                  <a:schemeClr val="accent3">
                    <a:lumMod val="25000"/>
                  </a:schemeClr>
                </a:solidFill>
                <a:latin typeface="Abadi" panose="020B0604020104020204" pitchFamily="34" charset="0"/>
              </a:rPr>
              <a:t>Describe </a:t>
            </a:r>
            <a:r>
              <a:rPr lang="en-US" sz="2200" dirty="0">
                <a:solidFill>
                  <a:schemeClr val="accent3">
                    <a:lumMod val="25000"/>
                  </a:schemeClr>
                </a:solidFill>
                <a:latin typeface="Abadi" panose="020B0604020104020204" pitchFamily="34" charset="0"/>
              </a:rPr>
              <a:t>how data sets were collected. </a:t>
            </a:r>
          </a:p>
          <a:p>
            <a:pPr marL="0" indent="0">
              <a:lnSpc>
                <a:spcPct val="100000"/>
              </a:lnSpc>
              <a:spcBef>
                <a:spcPts val="1400"/>
              </a:spcBef>
              <a:buNone/>
            </a:pPr>
            <a:r>
              <a:rPr lang="en-US" sz="2200" b="1" dirty="0" smtClean="0">
                <a:solidFill>
                  <a:schemeClr val="accent3">
                    <a:lumMod val="25000"/>
                  </a:schemeClr>
                </a:solidFill>
                <a:latin typeface="Abadi" panose="020B0604020104020204" pitchFamily="34" charset="0"/>
              </a:rPr>
              <a:t>Web Scrap Falcon 9 launch with </a:t>
            </a:r>
            <a:r>
              <a:rPr lang="en-US" sz="2200" b="1" dirty="0" err="1" smtClean="0">
                <a:solidFill>
                  <a:schemeClr val="accent3">
                    <a:lumMod val="25000"/>
                  </a:schemeClr>
                </a:solidFill>
                <a:latin typeface="Abadi" panose="020B0604020104020204" pitchFamily="34" charset="0"/>
              </a:rPr>
              <a:t>BeautifulSoup</a:t>
            </a:r>
            <a:r>
              <a:rPr lang="en-US" sz="2200" b="1" dirty="0" smtClean="0">
                <a:solidFill>
                  <a:schemeClr val="accent3">
                    <a:lumMod val="25000"/>
                  </a:schemeClr>
                </a:solidFill>
                <a:latin typeface="Abadi" panose="020B0604020104020204" pitchFamily="34" charset="0"/>
              </a:rPr>
              <a:t>:</a:t>
            </a:r>
          </a:p>
          <a:p>
            <a:pPr>
              <a:lnSpc>
                <a:spcPct val="100000"/>
              </a:lnSpc>
              <a:spcBef>
                <a:spcPts val="1400"/>
              </a:spcBef>
            </a:pPr>
            <a:r>
              <a:rPr lang="en-US" sz="2200" dirty="0" smtClean="0">
                <a:solidFill>
                  <a:schemeClr val="accent3">
                    <a:lumMod val="25000"/>
                  </a:schemeClr>
                </a:solidFill>
                <a:latin typeface="Abadi" panose="020B0604020104020204" pitchFamily="34" charset="0"/>
              </a:rPr>
              <a:t>Extract a Falcon 9 launch record HTML table from Wikipedia</a:t>
            </a:r>
          </a:p>
          <a:p>
            <a:pPr>
              <a:lnSpc>
                <a:spcPct val="100000"/>
              </a:lnSpc>
              <a:spcBef>
                <a:spcPts val="1400"/>
              </a:spcBef>
            </a:pPr>
            <a:r>
              <a:rPr lang="en-US" sz="2200" dirty="0" smtClean="0">
                <a:solidFill>
                  <a:schemeClr val="accent3">
                    <a:lumMod val="25000"/>
                  </a:schemeClr>
                </a:solidFill>
                <a:latin typeface="Abadi" panose="020B0604020104020204" pitchFamily="34" charset="0"/>
              </a:rPr>
              <a:t>Parse the table and converted it into a Pandas data frame.</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814781" y="378508"/>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7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Web scraping method was used to collect Falcon 9 historical launch records from a 	Wikipedia page titled List of Falcon 9 and Falcon 9 Heavy Launches. Describe how data sets were collected. </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Web Scrap Falcon 9 launch with </a:t>
            </a:r>
            <a:r>
              <a:rPr lang="en-US" sz="2200" b="1" dirty="0" err="1">
                <a:solidFill>
                  <a:schemeClr val="accent3">
                    <a:lumMod val="25000"/>
                  </a:schemeClr>
                </a:solidFill>
                <a:latin typeface="Abadi" panose="020B0604020104020204" pitchFamily="34" charset="0"/>
              </a:rPr>
              <a:t>BeautifulSoup</a:t>
            </a:r>
            <a:r>
              <a:rPr lang="en-US" sz="2200" b="1"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Extract a Falcon 9 launch record HTML table from Wikipedia</a:t>
            </a:r>
          </a:p>
          <a:p>
            <a:pPr>
              <a:lnSpc>
                <a:spcPct val="100000"/>
              </a:lnSpc>
              <a:spcBef>
                <a:spcPts val="1400"/>
              </a:spcBef>
            </a:pPr>
            <a:r>
              <a:rPr lang="en-US" sz="2200" dirty="0">
                <a:solidFill>
                  <a:schemeClr val="accent3">
                    <a:lumMod val="25000"/>
                  </a:schemeClr>
                </a:solidFill>
                <a:latin typeface="Abadi" panose="020B0604020104020204" pitchFamily="34" charset="0"/>
              </a:rPr>
              <a:t>Parse the table and converted it into a Pandas data frame.</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a:t>
            </a:r>
            <a:r>
              <a:rPr lang="en-US" sz="2200" dirty="0">
                <a:solidFill>
                  <a:schemeClr val="accent3">
                    <a:lumMod val="25000"/>
                  </a:schemeClr>
                </a:solidFill>
                <a:latin typeface="Abadi" panose="020B0604020104020204" pitchFamily="34" charset="0"/>
              </a:rPr>
              <a:t>URL of the completed SpaceX API calls </a:t>
            </a:r>
            <a:r>
              <a:rPr lang="en-US" sz="2200">
                <a:solidFill>
                  <a:schemeClr val="accent3">
                    <a:lumMod val="25000"/>
                  </a:schemeClr>
                </a:solidFill>
                <a:latin typeface="Abadi" panose="020B0604020104020204" pitchFamily="34" charset="0"/>
              </a:rPr>
              <a:t>notebook </a:t>
            </a:r>
            <a:r>
              <a:rPr lang="en-US" sz="2200" smtClean="0">
                <a:solidFill>
                  <a:srgbClr val="1C7DDB"/>
                </a:solidFill>
                <a:latin typeface="Abadi" panose="020B0604020104020204" pitchFamily="34" charset="0"/>
              </a:rPr>
              <a:t>(must include completed code cell and outcome cell)</a:t>
            </a:r>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8660" y="2126512"/>
            <a:ext cx="5256951" cy="286015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1485937" y="16385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2200" dirty="0" smtClean="0">
                <a:solidFill>
                  <a:schemeClr val="accent3">
                    <a:lumMod val="25000"/>
                  </a:schemeClr>
                </a:solidFill>
                <a:latin typeface="Abadi"/>
              </a:rPr>
              <a:t>Data scraping figure with python coding: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a:t>
            </a:r>
            <a:r>
              <a:rPr lang="en-US" dirty="0" smtClean="0">
                <a:solidFill>
                  <a:srgbClr val="0B49CB"/>
                </a:solidFill>
                <a:latin typeface="Abadi"/>
              </a:rPr>
              <a:t>Collection &amp; Cleaning </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6043501" y="1397347"/>
            <a:ext cx="5461000" cy="300007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9075" y="1410724"/>
            <a:ext cx="5211394" cy="2783392"/>
          </a:xfrm>
          <a:prstGeom prst="rect">
            <a:avLst/>
          </a:prstGeom>
        </p:spPr>
      </p:pic>
      <p:sp>
        <p:nvSpPr>
          <p:cNvPr id="8" name="Content Placeholder 4">
            <a:extLst>
              <a:ext uri="{FF2B5EF4-FFF2-40B4-BE49-F238E27FC236}">
                <a16:creationId xmlns:a16="http://schemas.microsoft.com/office/drawing/2014/main" xmlns="" id="{8B78C759-C687-440F-8CAE-D3071F1AB630}"/>
              </a:ext>
            </a:extLst>
          </p:cNvPr>
          <p:cNvSpPr txBox="1">
            <a:spLocks/>
          </p:cNvSpPr>
          <p:nvPr/>
        </p:nvSpPr>
        <p:spPr>
          <a:xfrm>
            <a:off x="246653" y="4095757"/>
            <a:ext cx="5461000" cy="2683126"/>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9" name="Text Placeholder 2">
            <a:extLst>
              <a:ext uri="{FF2B5EF4-FFF2-40B4-BE49-F238E27FC236}">
                <a16:creationId xmlns:a16="http://schemas.microsoft.com/office/drawing/2014/main" xmlns="" id="{AB0AB2AC-B7E6-6849-9AE9-697369407F8F}"/>
              </a:ext>
            </a:extLst>
          </p:cNvPr>
          <p:cNvSpPr txBox="1">
            <a:spLocks/>
          </p:cNvSpPr>
          <p:nvPr/>
        </p:nvSpPr>
        <p:spPr>
          <a:xfrm>
            <a:off x="5913627" y="5123823"/>
            <a:ext cx="3932238" cy="38115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smtClean="0">
                <a:solidFill>
                  <a:schemeClr val="accent3">
                    <a:lumMod val="25000"/>
                  </a:schemeClr>
                </a:solidFill>
                <a:latin typeface="Abadi"/>
              </a:rPr>
              <a:t>Data Wrangling figure with python coding</a:t>
            </a:r>
            <a:endParaRPr lang="en-US" sz="2200" dirty="0">
              <a:solidFill>
                <a:schemeClr val="accent3">
                  <a:lumMod val="25000"/>
                </a:schemeClr>
              </a:solidFill>
              <a:latin typeface="Abadi" panose="020B0604020104020204" pitchFamily="34"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006" y="4194116"/>
            <a:ext cx="4948268" cy="235553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http://schemas.microsoft.com/office/2006/documentManagement/types"/>
    <ds:schemaRef ds:uri="http://purl.org/dc/terms/"/>
    <ds:schemaRef ds:uri="f80a141d-92ca-4d3d-9308-f7e7b1d44c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231</TotalTime>
  <Words>1353</Words>
  <Application>Microsoft Office PowerPoint</Application>
  <PresentationFormat>Widescreen</PresentationFormat>
  <Paragraphs>233</Paragraphs>
  <Slides>46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Microsoft account</cp:lastModifiedBy>
  <cp:revision>208</cp:revision>
  <dcterms:created xsi:type="dcterms:W3CDTF">2021-04-29T18:58:34Z</dcterms:created>
  <dcterms:modified xsi:type="dcterms:W3CDTF">2023-04-22T21:43:08Z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